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5" r:id="rId6"/>
    <p:sldId id="263" r:id="rId7"/>
    <p:sldId id="267" r:id="rId8"/>
    <p:sldId id="268" r:id="rId9"/>
    <p:sldId id="264" r:id="rId10"/>
    <p:sldId id="270" r:id="rId11"/>
    <p:sldId id="266" r:id="rId12"/>
    <p:sldId id="258" r:id="rId13"/>
    <p:sldId id="271" r:id="rId14"/>
    <p:sldId id="272" r:id="rId15"/>
    <p:sldId id="273" r:id="rId16"/>
    <p:sldId id="274" r:id="rId17"/>
    <p:sldId id="260" r:id="rId18"/>
    <p:sldId id="26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07111B"/>
    <a:srgbClr val="0288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83" d="100"/>
          <a:sy n="83" d="100"/>
        </p:scale>
        <p:origin x="135" y="3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84551-E831-9D75-3A52-0A69EE60760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214A9BB-3EA7-DE81-F62E-00A868942B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85A19AF-7299-7B6E-C124-185CB44A17C0}"/>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347B5CA4-2312-672F-948F-B6E64945A2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E76050-BE99-A27E-3A76-2418BDB9DD39}"/>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84867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0416A-5CB3-BB90-1A19-76E3DEA3D1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396CA3-077C-7A26-D267-3078E3BCA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14D046-1D4D-F5DE-78D1-5C08804C6B17}"/>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8CADD1FE-48FA-C9BC-8716-64BDA20E68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43DEB7-B959-FD0D-0379-D0E41AA765CC}"/>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3181163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876CBDD-A01D-D151-4313-900F2437A4F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A7C946-EC4F-0AEC-EA5C-DC99D9C4681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AD9FF0-552D-71BE-9F80-303F40BC4392}"/>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C30EB860-101C-7BED-04CD-5675228A04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BCC8C0-7655-A4DE-C43C-1AFE64C17936}"/>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2912762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BE817-1F62-35EC-E962-478C5B43F8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075D7A0-B419-35B3-D91C-EAB3836A9FC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5AB736-EB48-D58E-0716-CB0714E987A8}"/>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7F7200C7-3CED-777C-D8C0-D7BBB8D173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2BA01B-79D6-E518-433A-5ED690D298C5}"/>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76148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EB139-0D66-44DC-E44B-8C216232FD7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2E54409-0728-A65D-1331-76A2A15EC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5E20BDD-2F4D-3800-37D6-DC189FDAAF9A}"/>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77DAD196-3068-1D53-0F03-5F0C114F2C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512D05-7F01-642B-5622-1C6CCB4598AE}"/>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265735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A380AA-4CC4-8780-9B1D-5FBC6BCE2A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E63CAE7-8E59-D657-F769-97606923071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E4F4B7A-43FA-EC6A-9B84-ED75692DED1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C88D80C-AEB5-0F57-0790-F5B26C0B03B2}"/>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6" name="页脚占位符 5">
            <a:extLst>
              <a:ext uri="{FF2B5EF4-FFF2-40B4-BE49-F238E27FC236}">
                <a16:creationId xmlns:a16="http://schemas.microsoft.com/office/drawing/2014/main" id="{716666AC-A50A-3BAA-0E68-36D202A9B1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C62B22-62EC-7BAB-49A6-6C34F20B17DA}"/>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56771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044C6-274D-DFD7-2044-6AA38F6B34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0826AD-2230-05ED-BFF9-BD854602D8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E64FEF2-8C97-B1D5-3CB8-62731928C75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DCF20FB-8F06-7ED7-5372-02ECCD6BB9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CA7551-266D-76B5-6057-31152B19D10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EB1BE2D-7F7B-0A15-BE3B-0C7EDF3B3E31}"/>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8" name="页脚占位符 7">
            <a:extLst>
              <a:ext uri="{FF2B5EF4-FFF2-40B4-BE49-F238E27FC236}">
                <a16:creationId xmlns:a16="http://schemas.microsoft.com/office/drawing/2014/main" id="{217C097D-597A-014D-1ECC-68B7B74720F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66CB44-450E-8DB8-D17E-BF59FBE08BB0}"/>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274397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EE63F-3D57-7BD8-857F-C0B7CF63F23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50C08C-2DFA-B267-9DFA-2C8C9B931F76}"/>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4" name="页脚占位符 3">
            <a:extLst>
              <a:ext uri="{FF2B5EF4-FFF2-40B4-BE49-F238E27FC236}">
                <a16:creationId xmlns:a16="http://schemas.microsoft.com/office/drawing/2014/main" id="{532FFD14-BC20-8ABF-F41F-B6903E9122A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5B1F41-5E63-244A-AC33-B42F9FE1DE1C}"/>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2397345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C2E7E89-6B5E-AC59-0254-72D5888FE496}"/>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3" name="页脚占位符 2">
            <a:extLst>
              <a:ext uri="{FF2B5EF4-FFF2-40B4-BE49-F238E27FC236}">
                <a16:creationId xmlns:a16="http://schemas.microsoft.com/office/drawing/2014/main" id="{54537A42-1AF2-2C13-B92F-D1BAFCAEA20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8EFD70-2D6F-1EAA-89AA-30673C08D21E}"/>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84485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2A201D-A6D1-0359-5E08-5F44817CAE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4BCE98-EF41-64EC-B46C-BC0116E860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5B3831-60D4-8205-7297-73F4C3E0F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A3B843-E58A-D81B-9C7D-0CE298699E05}"/>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6" name="页脚占位符 5">
            <a:extLst>
              <a:ext uri="{FF2B5EF4-FFF2-40B4-BE49-F238E27FC236}">
                <a16:creationId xmlns:a16="http://schemas.microsoft.com/office/drawing/2014/main" id="{7074D3E8-8F84-6B70-E567-EBE0DA677E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737858-9EA8-2887-B7D2-0823BEB850CD}"/>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3562909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B5187-AA39-DDA0-8545-C42EC00918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F8CA4AB-3D98-A488-47C5-0D1A29A7A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9479B0A-9599-EB64-80E0-1C70912AA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983DDF-F0DE-C2A3-7778-769D12FED53D}"/>
              </a:ext>
            </a:extLst>
          </p:cNvPr>
          <p:cNvSpPr>
            <a:spLocks noGrp="1"/>
          </p:cNvSpPr>
          <p:nvPr>
            <p:ph type="dt" sz="half" idx="10"/>
          </p:nvPr>
        </p:nvSpPr>
        <p:spPr/>
        <p:txBody>
          <a:bodyPr/>
          <a:lstStyle/>
          <a:p>
            <a:fld id="{FA8F20B8-AEDB-4FE5-98EC-4FA0B927436C}" type="datetimeFigureOut">
              <a:rPr lang="zh-CN" altLang="en-US" smtClean="0"/>
              <a:t>2023/6/15</a:t>
            </a:fld>
            <a:endParaRPr lang="zh-CN" altLang="en-US"/>
          </a:p>
        </p:txBody>
      </p:sp>
      <p:sp>
        <p:nvSpPr>
          <p:cNvPr id="6" name="页脚占位符 5">
            <a:extLst>
              <a:ext uri="{FF2B5EF4-FFF2-40B4-BE49-F238E27FC236}">
                <a16:creationId xmlns:a16="http://schemas.microsoft.com/office/drawing/2014/main" id="{1043CA4C-54C9-149C-6C85-291E1BCBF3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60DE64-101D-F70F-2F06-D13B7BAB08C5}"/>
              </a:ext>
            </a:extLst>
          </p:cNvPr>
          <p:cNvSpPr>
            <a:spLocks noGrp="1"/>
          </p:cNvSpPr>
          <p:nvPr>
            <p:ph type="sldNum" sz="quarter" idx="12"/>
          </p:nvPr>
        </p:nvSpPr>
        <p:spPr/>
        <p:txBody>
          <a:body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3730920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D94A6CE-E172-04EF-006A-698153766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38643FE-9C60-88A5-A3CA-EA4FACF752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03D7-28C5-23E5-E7EE-4F637E54BE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8F20B8-AEDB-4FE5-98EC-4FA0B927436C}"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5A7D2BE7-65FD-A599-1134-724D457E56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E13283D-3345-CC06-A567-8D5AACEF1E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40C54-AF45-41D6-9C4C-0C7A2F0404AB}" type="slidenum">
              <a:rPr lang="zh-CN" altLang="en-US" smtClean="0"/>
              <a:t>‹#›</a:t>
            </a:fld>
            <a:endParaRPr lang="zh-CN" altLang="en-US"/>
          </a:p>
        </p:txBody>
      </p:sp>
    </p:spTree>
    <p:extLst>
      <p:ext uri="{BB962C8B-B14F-4D97-AF65-F5344CB8AC3E}">
        <p14:creationId xmlns:p14="http://schemas.microsoft.com/office/powerpoint/2010/main" val="374111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ehbook.site/"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ayachinenee.github.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A0B55-D3B6-4520-427F-85173E2F4CDF}"/>
              </a:ext>
            </a:extLst>
          </p:cNvPr>
          <p:cNvSpPr>
            <a:spLocks noGrp="1"/>
          </p:cNvSpPr>
          <p:nvPr>
            <p:ph type="ctrTitle"/>
          </p:nvPr>
        </p:nvSpPr>
        <p:spPr>
          <a:xfrm>
            <a:off x="4684883" y="2149297"/>
            <a:ext cx="4474029" cy="1655762"/>
          </a:xfrm>
        </p:spPr>
        <p:txBody>
          <a:bodyPr>
            <a:normAutofit/>
          </a:bodyPr>
          <a:lstStyle/>
          <a:p>
            <a:r>
              <a:rPr lang="zh-CN" altLang="en-US" sz="9600" dirty="0">
                <a:solidFill>
                  <a:schemeClr val="accent5">
                    <a:lumMod val="75000"/>
                  </a:schemeClr>
                </a:solidFill>
                <a:latin typeface="微软雅黑" panose="020B0503020204020204" pitchFamily="34" charset="-122"/>
                <a:ea typeface="微软雅黑" panose="020B0503020204020204" pitchFamily="34" charset="-122"/>
              </a:rPr>
              <a:t>书单</a:t>
            </a:r>
          </a:p>
        </p:txBody>
      </p:sp>
      <p:pic>
        <p:nvPicPr>
          <p:cNvPr id="5" name="图片 4">
            <a:extLst>
              <a:ext uri="{FF2B5EF4-FFF2-40B4-BE49-F238E27FC236}">
                <a16:creationId xmlns:a16="http://schemas.microsoft.com/office/drawing/2014/main" id="{ED9538D8-478B-FB0C-790E-1FD274CF0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185" y="2149297"/>
            <a:ext cx="1625397" cy="1625397"/>
          </a:xfrm>
          <a:prstGeom prst="rect">
            <a:avLst/>
          </a:prstGeom>
        </p:spPr>
      </p:pic>
    </p:spTree>
    <p:extLst>
      <p:ext uri="{BB962C8B-B14F-4D97-AF65-F5344CB8AC3E}">
        <p14:creationId xmlns:p14="http://schemas.microsoft.com/office/powerpoint/2010/main" val="2072084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47E8CDE-1A6B-5C69-CA3A-4BA5F73F6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642" y="1205867"/>
            <a:ext cx="4968884" cy="3756656"/>
          </a:xfrm>
          <a:prstGeom prst="rect">
            <a:avLst/>
          </a:prstGeom>
        </p:spPr>
      </p:pic>
      <p:sp>
        <p:nvSpPr>
          <p:cNvPr id="6" name="文本框 5">
            <a:extLst>
              <a:ext uri="{FF2B5EF4-FFF2-40B4-BE49-F238E27FC236}">
                <a16:creationId xmlns:a16="http://schemas.microsoft.com/office/drawing/2014/main" id="{8E7B38AE-88ED-D640-3190-4A71761E5394}"/>
              </a:ext>
            </a:extLst>
          </p:cNvPr>
          <p:cNvSpPr txBox="1"/>
          <p:nvPr/>
        </p:nvSpPr>
        <p:spPr>
          <a:xfrm>
            <a:off x="8758238" y="1653034"/>
            <a:ext cx="2876550" cy="3170099"/>
          </a:xfrm>
          <a:prstGeom prst="rect">
            <a:avLst/>
          </a:prstGeom>
          <a:noFill/>
        </p:spPr>
        <p:txBody>
          <a:bodyPr wrap="square" rtlCol="0">
            <a:spAutoFit/>
          </a:bodyPr>
          <a:lstStyle/>
          <a:p>
            <a:r>
              <a:rPr lang="zh-CN" altLang="en-US" sz="2000" b="0" i="0" dirty="0">
                <a:solidFill>
                  <a:srgbClr val="374151"/>
                </a:solidFill>
                <a:effectLst/>
                <a:latin typeface="微软雅黑" panose="020B0503020204020204" pitchFamily="34" charset="-122"/>
                <a:ea typeface="微软雅黑" panose="020B0503020204020204" pitchFamily="34" charset="-122"/>
              </a:rPr>
              <a:t>我们的书籍信息页面为您提供了书籍的基本信息、内容简介和作者简介，旨在帮助用户全面了解每本书籍。</a:t>
            </a:r>
            <a:endParaRPr lang="en-US" altLang="zh-CN" sz="2000" b="0" i="0" dirty="0">
              <a:solidFill>
                <a:srgbClr val="374151"/>
              </a:solidFill>
              <a:effectLst/>
              <a:latin typeface="微软雅黑" panose="020B0503020204020204" pitchFamily="34" charset="-122"/>
              <a:ea typeface="微软雅黑" panose="020B0503020204020204" pitchFamily="34" charset="-122"/>
            </a:endParaRPr>
          </a:p>
          <a:p>
            <a:endParaRPr lang="en-US" altLang="zh-CN" sz="2000" b="0" i="0" dirty="0">
              <a:solidFill>
                <a:srgbClr val="374151"/>
              </a:solidFill>
              <a:effectLst/>
              <a:latin typeface="微软雅黑" panose="020B0503020204020204" pitchFamily="34" charset="-122"/>
              <a:ea typeface="微软雅黑" panose="020B0503020204020204" pitchFamily="34" charset="-122"/>
            </a:endParaRPr>
          </a:p>
          <a:p>
            <a:r>
              <a:rPr lang="zh-CN" altLang="en-US" sz="2000" b="0" i="0" dirty="0">
                <a:solidFill>
                  <a:srgbClr val="374151"/>
                </a:solidFill>
                <a:effectLst/>
                <a:latin typeface="微软雅黑" panose="020B0503020204020204" pitchFamily="34" charset="-122"/>
                <a:ea typeface="微软雅黑" panose="020B0503020204020204" pitchFamily="34" charset="-122"/>
              </a:rPr>
              <a:t>无论您是对书籍感兴趣还是想要更深入地了解作者，我们都为您提供了清晰明了的介绍。</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073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9BBE864-1D57-711A-2A00-A0136246E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367" y="920328"/>
            <a:ext cx="6480540" cy="3727632"/>
          </a:xfrm>
          <a:prstGeom prst="rect">
            <a:avLst/>
          </a:prstGeom>
        </p:spPr>
      </p:pic>
      <p:sp>
        <p:nvSpPr>
          <p:cNvPr id="9" name="文本框 8">
            <a:extLst>
              <a:ext uri="{FF2B5EF4-FFF2-40B4-BE49-F238E27FC236}">
                <a16:creationId xmlns:a16="http://schemas.microsoft.com/office/drawing/2014/main" id="{A0F39716-769D-92A2-FFC0-7877EA5835D6}"/>
              </a:ext>
            </a:extLst>
          </p:cNvPr>
          <p:cNvSpPr txBox="1"/>
          <p:nvPr/>
        </p:nvSpPr>
        <p:spPr>
          <a:xfrm>
            <a:off x="3606230" y="4906369"/>
            <a:ext cx="7359746" cy="1323439"/>
          </a:xfrm>
          <a:prstGeom prst="rect">
            <a:avLst/>
          </a:prstGeom>
          <a:noFill/>
        </p:spPr>
        <p:txBody>
          <a:bodyPr wrap="square" rtlCol="0">
            <a:spAutoFit/>
          </a:bodyPr>
          <a:lstStyle/>
          <a:p>
            <a:r>
              <a:rPr lang="zh-CN" altLang="en-US" sz="2000" b="0" i="0" dirty="0">
                <a:solidFill>
                  <a:srgbClr val="374151"/>
                </a:solidFill>
                <a:effectLst/>
                <a:latin typeface="微软雅黑" panose="020B0503020204020204" pitchFamily="34" charset="-122"/>
                <a:ea typeface="微软雅黑" panose="020B0503020204020204" pitchFamily="34" charset="-122"/>
              </a:rPr>
              <a:t>专栏页面的侧边栏清晰地展示了各篇文章的题目，为读者提供了便捷的导航和选择。</a:t>
            </a:r>
            <a:endParaRPr lang="en-US" altLang="zh-CN" sz="2000" b="0" i="0" dirty="0">
              <a:solidFill>
                <a:srgbClr val="374151"/>
              </a:solidFill>
              <a:effectLst/>
              <a:latin typeface="微软雅黑" panose="020B0503020204020204" pitchFamily="34" charset="-122"/>
              <a:ea typeface="微软雅黑" panose="020B0503020204020204" pitchFamily="34" charset="-122"/>
            </a:endParaRPr>
          </a:p>
          <a:p>
            <a:r>
              <a:rPr lang="zh-CN" altLang="en-US" sz="2000" b="0" i="0" dirty="0">
                <a:solidFill>
                  <a:srgbClr val="374151"/>
                </a:solidFill>
                <a:effectLst/>
                <a:latin typeface="微软雅黑" panose="020B0503020204020204" pitchFamily="34" charset="-122"/>
                <a:ea typeface="微软雅黑" panose="020B0503020204020204" pitchFamily="34" charset="-122"/>
              </a:rPr>
              <a:t>在文章区域，经过精心选择的字体和排版风格使得文章内容以专业而优雅的形式展现，为阅读提供了舒适而愉悦的体验。</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56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FA7DE1A-B5CB-688B-EEFD-27AA1B54AAF5}"/>
              </a:ext>
            </a:extLst>
          </p:cNvPr>
          <p:cNvSpPr txBox="1"/>
          <p:nvPr/>
        </p:nvSpPr>
        <p:spPr>
          <a:xfrm>
            <a:off x="5003956" y="1589774"/>
            <a:ext cx="4111994"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书籍信息来源：豆瓣读书</a:t>
            </a:r>
          </a:p>
        </p:txBody>
      </p:sp>
      <p:pic>
        <p:nvPicPr>
          <p:cNvPr id="8" name="图片 7">
            <a:extLst>
              <a:ext uri="{FF2B5EF4-FFF2-40B4-BE49-F238E27FC236}">
                <a16:creationId xmlns:a16="http://schemas.microsoft.com/office/drawing/2014/main" id="{9281D485-DB8D-C654-62EE-D3DB82C22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822" y="2825741"/>
            <a:ext cx="1080000" cy="1080000"/>
          </a:xfrm>
          <a:prstGeom prst="rect">
            <a:avLst/>
          </a:prstGeom>
        </p:spPr>
      </p:pic>
      <p:sp>
        <p:nvSpPr>
          <p:cNvPr id="9" name="文本框 8">
            <a:extLst>
              <a:ext uri="{FF2B5EF4-FFF2-40B4-BE49-F238E27FC236}">
                <a16:creationId xmlns:a16="http://schemas.microsoft.com/office/drawing/2014/main" id="{62BDD545-391B-EFD1-9677-6B18BE8F4A1A}"/>
              </a:ext>
            </a:extLst>
          </p:cNvPr>
          <p:cNvSpPr txBox="1"/>
          <p:nvPr/>
        </p:nvSpPr>
        <p:spPr>
          <a:xfrm>
            <a:off x="5003955" y="3104131"/>
            <a:ext cx="5490130" cy="523220"/>
          </a:xfrm>
          <a:prstGeom prst="rect">
            <a:avLst/>
          </a:prstGeom>
          <a:noFill/>
        </p:spPr>
        <p:txBody>
          <a:bodyPr wrap="square" rtlCol="0">
            <a:spAutoFit/>
          </a:bodyPr>
          <a:lstStyle/>
          <a:p>
            <a:r>
              <a:rPr lang="en-US" altLang="zh-CN" sz="2800" dirty="0" err="1">
                <a:latin typeface="微软雅黑" panose="020B0503020204020204" pitchFamily="34" charset="-122"/>
                <a:ea typeface="微软雅黑" panose="020B0503020204020204" pitchFamily="34" charset="-122"/>
              </a:rPr>
              <a:t>svg</a:t>
            </a:r>
            <a:r>
              <a:rPr lang="zh-CN" altLang="en-US" sz="2800" dirty="0">
                <a:latin typeface="微软雅黑" panose="020B0503020204020204" pitchFamily="34" charset="-122"/>
                <a:ea typeface="微软雅黑" panose="020B0503020204020204" pitchFamily="34" charset="-122"/>
              </a:rPr>
              <a:t>图标使用：</a:t>
            </a:r>
            <a:r>
              <a:rPr lang="en-US" altLang="zh-CN" sz="2800">
                <a:latin typeface="微软雅黑" panose="020B0503020204020204" pitchFamily="34" charset="-122"/>
                <a:ea typeface="微软雅黑" panose="020B0503020204020204" pitchFamily="34" charset="-122"/>
              </a:rPr>
              <a:t>Font </a:t>
            </a:r>
            <a:r>
              <a:rPr lang="en-US" altLang="zh-CN" sz="2800" dirty="0">
                <a:latin typeface="微软雅黑" panose="020B0503020204020204" pitchFamily="34" charset="-122"/>
                <a:ea typeface="微软雅黑" panose="020B0503020204020204" pitchFamily="34" charset="-122"/>
              </a:rPr>
              <a:t>Awesome</a:t>
            </a:r>
            <a:endParaRPr lang="zh-CN" altLang="en-US" sz="28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DE20B9A8-D798-F7DC-B210-47B0EF34D9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2822" y="1315999"/>
            <a:ext cx="1080000" cy="1070770"/>
          </a:xfrm>
          <a:prstGeom prst="rect">
            <a:avLst/>
          </a:prstGeom>
        </p:spPr>
      </p:pic>
      <p:pic>
        <p:nvPicPr>
          <p:cNvPr id="1030" name="Picture 6">
            <a:extLst>
              <a:ext uri="{FF2B5EF4-FFF2-40B4-BE49-F238E27FC236}">
                <a16:creationId xmlns:a16="http://schemas.microsoft.com/office/drawing/2014/main" id="{F7BC56D5-B037-FF65-2143-F8B9FF875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2822" y="4344713"/>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6F441059-4BDF-86C2-6852-39714CE13842}"/>
              </a:ext>
            </a:extLst>
          </p:cNvPr>
          <p:cNvSpPr txBox="1"/>
          <p:nvPr/>
        </p:nvSpPr>
        <p:spPr>
          <a:xfrm>
            <a:off x="5003956" y="4591119"/>
            <a:ext cx="4232366"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文章内容润色：</a:t>
            </a:r>
            <a:r>
              <a:rPr lang="en-US" altLang="zh-CN" sz="2800" dirty="0" err="1">
                <a:latin typeface="微软雅黑" panose="020B0503020204020204" pitchFamily="34" charset="-122"/>
                <a:ea typeface="微软雅黑" panose="020B0503020204020204" pitchFamily="34" charset="-122"/>
              </a:rPr>
              <a:t>chatGPT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6355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DF54D28-E9BD-9F03-5569-341097132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200" y="1620000"/>
            <a:ext cx="2699657" cy="269965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62C7751-1434-5300-7F30-06297C024CB5}"/>
              </a:ext>
            </a:extLst>
          </p:cNvPr>
          <p:cNvSpPr txBox="1"/>
          <p:nvPr/>
        </p:nvSpPr>
        <p:spPr>
          <a:xfrm>
            <a:off x="5257800" y="2643257"/>
            <a:ext cx="6096000" cy="1754326"/>
          </a:xfrm>
          <a:prstGeom prst="rect">
            <a:avLst/>
          </a:prstGeom>
          <a:noFill/>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由地表最强编辑器</a:t>
            </a:r>
            <a:endParaRPr lang="en-US" altLang="zh-CN" sz="3600" dirty="0">
              <a:solidFill>
                <a:schemeClr val="bg1"/>
              </a:solidFill>
              <a:latin typeface="微软雅黑" panose="020B0503020204020204" pitchFamily="34" charset="-122"/>
              <a:ea typeface="微软雅黑" panose="020B0503020204020204" pitchFamily="34" charset="-122"/>
            </a:endParaRPr>
          </a:p>
          <a:p>
            <a:r>
              <a:rPr lang="en-US" altLang="zh-CN" sz="3600" dirty="0">
                <a:solidFill>
                  <a:schemeClr val="bg1"/>
                </a:solidFill>
                <a:latin typeface="微软雅黑" panose="020B0503020204020204" pitchFamily="34" charset="-122"/>
                <a:ea typeface="微软雅黑" panose="020B0503020204020204" pitchFamily="34" charset="-122"/>
              </a:rPr>
              <a:t>Visual Studio Code</a:t>
            </a:r>
          </a:p>
          <a:p>
            <a:r>
              <a:rPr lang="zh-CN" altLang="en-US" sz="3600" dirty="0">
                <a:solidFill>
                  <a:schemeClr val="bg1"/>
                </a:solidFill>
                <a:latin typeface="微软雅黑" panose="020B0503020204020204" pitchFamily="34" charset="-122"/>
                <a:ea typeface="微软雅黑" panose="020B0503020204020204" pitchFamily="34" charset="-122"/>
              </a:rPr>
              <a:t>进行代码编写</a:t>
            </a:r>
          </a:p>
        </p:txBody>
      </p:sp>
    </p:spTree>
    <p:extLst>
      <p:ext uri="{BB962C8B-B14F-4D97-AF65-F5344CB8AC3E}">
        <p14:creationId xmlns:p14="http://schemas.microsoft.com/office/powerpoint/2010/main" val="49991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17FCE51-F3F7-9C4D-B5D7-89D2D9B49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456" y="1619793"/>
            <a:ext cx="2699657" cy="269965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4742C84-F451-9747-B9D5-8FDE48AFA331}"/>
              </a:ext>
            </a:extLst>
          </p:cNvPr>
          <p:cNvSpPr txBox="1"/>
          <p:nvPr/>
        </p:nvSpPr>
        <p:spPr>
          <a:xfrm>
            <a:off x="2051593" y="4479774"/>
            <a:ext cx="2699657" cy="954107"/>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Visual Studio Code</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BBBE8AE-F4C1-3888-B380-143823635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6368" y="1507596"/>
            <a:ext cx="1235019" cy="1235019"/>
          </a:xfrm>
          <a:prstGeom prst="rect">
            <a:avLst/>
          </a:prstGeom>
        </p:spPr>
      </p:pic>
      <p:sp>
        <p:nvSpPr>
          <p:cNvPr id="8" name="文本框 7">
            <a:extLst>
              <a:ext uri="{FF2B5EF4-FFF2-40B4-BE49-F238E27FC236}">
                <a16:creationId xmlns:a16="http://schemas.microsoft.com/office/drawing/2014/main" id="{37C735DF-2D45-B9A1-0932-FDF48C0D9285}"/>
              </a:ext>
            </a:extLst>
          </p:cNvPr>
          <p:cNvSpPr txBox="1"/>
          <p:nvPr/>
        </p:nvSpPr>
        <p:spPr>
          <a:xfrm>
            <a:off x="5139836" y="3653721"/>
            <a:ext cx="4772513" cy="461665"/>
          </a:xfrm>
          <a:prstGeom prst="rect">
            <a:avLst/>
          </a:prstGeom>
          <a:noFill/>
        </p:spPr>
        <p:txBody>
          <a:bodyPr wrap="square" rtlCol="0">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由</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Google Chrome</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进行网站测试</a:t>
            </a:r>
          </a:p>
        </p:txBody>
      </p:sp>
    </p:spTree>
    <p:extLst>
      <p:ext uri="{BB962C8B-B14F-4D97-AF65-F5344CB8AC3E}">
        <p14:creationId xmlns:p14="http://schemas.microsoft.com/office/powerpoint/2010/main" val="415125741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C59A07DD-C62F-B831-CFA4-0043C498B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456" y="1619793"/>
            <a:ext cx="2699657" cy="269965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481D396A-07D4-20DB-7A94-891B6F854F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388" y="3951513"/>
            <a:ext cx="1080000" cy="1056522"/>
          </a:xfrm>
          <a:prstGeom prst="rect">
            <a:avLst/>
          </a:prstGeom>
        </p:spPr>
      </p:pic>
      <p:pic>
        <p:nvPicPr>
          <p:cNvPr id="6" name="图片 5">
            <a:extLst>
              <a:ext uri="{FF2B5EF4-FFF2-40B4-BE49-F238E27FC236}">
                <a16:creationId xmlns:a16="http://schemas.microsoft.com/office/drawing/2014/main" id="{6DD8A4A6-6EE0-C248-8F95-F2F7848ABD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6368" y="1507596"/>
            <a:ext cx="1235019" cy="1235019"/>
          </a:xfrm>
          <a:prstGeom prst="rect">
            <a:avLst/>
          </a:prstGeom>
        </p:spPr>
      </p:pic>
      <p:sp>
        <p:nvSpPr>
          <p:cNvPr id="7" name="文本框 6">
            <a:extLst>
              <a:ext uri="{FF2B5EF4-FFF2-40B4-BE49-F238E27FC236}">
                <a16:creationId xmlns:a16="http://schemas.microsoft.com/office/drawing/2014/main" id="{6F1A891B-A993-DEA9-A293-7BAD8312CF03}"/>
              </a:ext>
            </a:extLst>
          </p:cNvPr>
          <p:cNvSpPr txBox="1"/>
          <p:nvPr/>
        </p:nvSpPr>
        <p:spPr>
          <a:xfrm>
            <a:off x="2051593" y="4479774"/>
            <a:ext cx="2699657" cy="954107"/>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Visual Studio Code</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96665F1-7813-0B4D-A046-A05BBD82954C}"/>
              </a:ext>
            </a:extLst>
          </p:cNvPr>
          <p:cNvSpPr txBox="1"/>
          <p:nvPr/>
        </p:nvSpPr>
        <p:spPr>
          <a:xfrm>
            <a:off x="4866787" y="2967335"/>
            <a:ext cx="2756094" cy="461665"/>
          </a:xfrm>
          <a:prstGeom prst="rect">
            <a:avLst/>
          </a:prstGeom>
          <a:noFill/>
        </p:spPr>
        <p:txBody>
          <a:bodyPr wrap="square" rtlCol="0">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Google Chrome</a:t>
            </a:r>
            <a:endPar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58C91E6-B88C-0FBB-32FE-346FE3F4A189}"/>
              </a:ext>
            </a:extLst>
          </p:cNvPr>
          <p:cNvSpPr txBox="1"/>
          <p:nvPr/>
        </p:nvSpPr>
        <p:spPr>
          <a:xfrm>
            <a:off x="4866786" y="5257512"/>
            <a:ext cx="557261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由</a:t>
            </a:r>
            <a:r>
              <a:rPr lang="en-US" altLang="zh-CN" sz="2400" dirty="0">
                <a:solidFill>
                  <a:schemeClr val="bg1"/>
                </a:solidFill>
                <a:latin typeface="微软雅黑" panose="020B0503020204020204" pitchFamily="34" charset="-122"/>
                <a:ea typeface="微软雅黑" panose="020B0503020204020204" pitchFamily="34" charset="-122"/>
              </a:rPr>
              <a:t>GitHub</a:t>
            </a:r>
            <a:r>
              <a:rPr lang="zh-CN" altLang="en-US" sz="2400" dirty="0">
                <a:solidFill>
                  <a:schemeClr val="bg1"/>
                </a:solidFill>
                <a:latin typeface="微软雅黑" panose="020B0503020204020204" pitchFamily="34" charset="-122"/>
                <a:ea typeface="微软雅黑" panose="020B0503020204020204" pitchFamily="34" charset="-122"/>
              </a:rPr>
              <a:t>提供版本控制管理与团队协作</a:t>
            </a:r>
          </a:p>
        </p:txBody>
      </p:sp>
    </p:spTree>
    <p:extLst>
      <p:ext uri="{BB962C8B-B14F-4D97-AF65-F5344CB8AC3E}">
        <p14:creationId xmlns:p14="http://schemas.microsoft.com/office/powerpoint/2010/main" val="87121604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43D08C2-94F5-48C8-E3F4-F411A6F65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456" y="1619793"/>
            <a:ext cx="2699657" cy="269965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E8EF286-AFB5-E36E-0464-43F41303D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388" y="3951513"/>
            <a:ext cx="1080000" cy="1056522"/>
          </a:xfrm>
          <a:prstGeom prst="rect">
            <a:avLst/>
          </a:prstGeom>
        </p:spPr>
      </p:pic>
      <p:pic>
        <p:nvPicPr>
          <p:cNvPr id="6" name="图片 5">
            <a:extLst>
              <a:ext uri="{FF2B5EF4-FFF2-40B4-BE49-F238E27FC236}">
                <a16:creationId xmlns:a16="http://schemas.microsoft.com/office/drawing/2014/main" id="{64CED1F6-E766-9C45-EF3C-34471D6B7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5389" y="1619793"/>
            <a:ext cx="1080000" cy="843750"/>
          </a:xfrm>
          <a:prstGeom prst="rect">
            <a:avLst/>
          </a:prstGeom>
        </p:spPr>
      </p:pic>
      <p:pic>
        <p:nvPicPr>
          <p:cNvPr id="8" name="图片 7">
            <a:extLst>
              <a:ext uri="{FF2B5EF4-FFF2-40B4-BE49-F238E27FC236}">
                <a16:creationId xmlns:a16="http://schemas.microsoft.com/office/drawing/2014/main" id="{7F2C5F2A-CBEC-274F-DAAA-5F36546B0D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6368" y="1507596"/>
            <a:ext cx="1235019" cy="1235019"/>
          </a:xfrm>
          <a:prstGeom prst="rect">
            <a:avLst/>
          </a:prstGeom>
        </p:spPr>
      </p:pic>
      <p:sp>
        <p:nvSpPr>
          <p:cNvPr id="9" name="文本框 8">
            <a:extLst>
              <a:ext uri="{FF2B5EF4-FFF2-40B4-BE49-F238E27FC236}">
                <a16:creationId xmlns:a16="http://schemas.microsoft.com/office/drawing/2014/main" id="{96B94DEA-EAF4-22EF-78B4-F2E3AB91C482}"/>
              </a:ext>
            </a:extLst>
          </p:cNvPr>
          <p:cNvSpPr txBox="1"/>
          <p:nvPr/>
        </p:nvSpPr>
        <p:spPr>
          <a:xfrm>
            <a:off x="2051593" y="4479774"/>
            <a:ext cx="2699657" cy="954107"/>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Visual Studio Code</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B38D6A0-7BE5-A69D-265C-44B4EE3B1A22}"/>
              </a:ext>
            </a:extLst>
          </p:cNvPr>
          <p:cNvSpPr txBox="1"/>
          <p:nvPr/>
        </p:nvSpPr>
        <p:spPr>
          <a:xfrm>
            <a:off x="4866787" y="2967335"/>
            <a:ext cx="2756094" cy="461665"/>
          </a:xfrm>
          <a:prstGeom prst="rect">
            <a:avLst/>
          </a:prstGeom>
          <a:noFill/>
        </p:spPr>
        <p:txBody>
          <a:bodyPr wrap="square" rtlCol="0">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Google Chrome</a:t>
            </a:r>
            <a:endPar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9BE42B0-87AF-96F1-DCF6-8F3DA96881C4}"/>
              </a:ext>
            </a:extLst>
          </p:cNvPr>
          <p:cNvSpPr txBox="1"/>
          <p:nvPr/>
        </p:nvSpPr>
        <p:spPr>
          <a:xfrm>
            <a:off x="4866787" y="5257512"/>
            <a:ext cx="2756094"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GitHub</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4883DD5E-AF50-1F89-45F7-217153F63403}"/>
              </a:ext>
            </a:extLst>
          </p:cNvPr>
          <p:cNvSpPr txBox="1"/>
          <p:nvPr/>
        </p:nvSpPr>
        <p:spPr>
          <a:xfrm>
            <a:off x="7735389" y="2598003"/>
            <a:ext cx="2858357" cy="1569660"/>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由</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Adobe </a:t>
            </a:r>
          </a:p>
          <a:p>
            <a:r>
              <a:rPr lang="en-US" altLang="zh-CN" sz="2400" dirty="0">
                <a:solidFill>
                  <a:schemeClr val="bg1"/>
                </a:solidFill>
                <a:latin typeface="微软雅黑" panose="020B0503020204020204" pitchFamily="34" charset="-122"/>
                <a:ea typeface="微软雅黑" panose="020B0503020204020204" pitchFamily="34" charset="-122"/>
              </a:rPr>
              <a:t>Photoshop</a:t>
            </a:r>
          </a:p>
          <a:p>
            <a:r>
              <a:rPr lang="zh-CN" altLang="en-US" sz="2400" dirty="0">
                <a:solidFill>
                  <a:schemeClr val="bg1"/>
                </a:solidFill>
                <a:latin typeface="微软雅黑" panose="020B0503020204020204" pitchFamily="34" charset="-122"/>
                <a:ea typeface="微软雅黑" panose="020B0503020204020204" pitchFamily="34" charset="-122"/>
              </a:rPr>
              <a:t>进行网站图像编辑</a:t>
            </a:r>
          </a:p>
        </p:txBody>
      </p:sp>
    </p:spTree>
    <p:extLst>
      <p:ext uri="{BB962C8B-B14F-4D97-AF65-F5344CB8AC3E}">
        <p14:creationId xmlns:p14="http://schemas.microsoft.com/office/powerpoint/2010/main" val="396224716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21A1F94-60EE-57CA-8360-A1F2C4C11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456" y="1619793"/>
            <a:ext cx="2699657" cy="2699657"/>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94562BD9-68C4-04CF-1584-2CDB97235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388" y="3951513"/>
            <a:ext cx="1080000" cy="1056522"/>
          </a:xfrm>
          <a:prstGeom prst="rect">
            <a:avLst/>
          </a:prstGeom>
        </p:spPr>
      </p:pic>
      <p:pic>
        <p:nvPicPr>
          <p:cNvPr id="12" name="图片 11">
            <a:extLst>
              <a:ext uri="{FF2B5EF4-FFF2-40B4-BE49-F238E27FC236}">
                <a16:creationId xmlns:a16="http://schemas.microsoft.com/office/drawing/2014/main" id="{62BD0D52-BCD5-A9AC-A9E1-E664DCA70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5389" y="1619793"/>
            <a:ext cx="1080000" cy="843750"/>
          </a:xfrm>
          <a:prstGeom prst="rect">
            <a:avLst/>
          </a:prstGeom>
        </p:spPr>
      </p:pic>
      <p:pic>
        <p:nvPicPr>
          <p:cNvPr id="14" name="图片 13">
            <a:extLst>
              <a:ext uri="{FF2B5EF4-FFF2-40B4-BE49-F238E27FC236}">
                <a16:creationId xmlns:a16="http://schemas.microsoft.com/office/drawing/2014/main" id="{680D26B6-6862-3F14-8346-96A66A46DA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6500" y="3914357"/>
            <a:ext cx="1080000" cy="1080000"/>
          </a:xfrm>
          <a:prstGeom prst="rect">
            <a:avLst/>
          </a:prstGeom>
        </p:spPr>
      </p:pic>
      <p:pic>
        <p:nvPicPr>
          <p:cNvPr id="16" name="图片 15">
            <a:extLst>
              <a:ext uri="{FF2B5EF4-FFF2-40B4-BE49-F238E27FC236}">
                <a16:creationId xmlns:a16="http://schemas.microsoft.com/office/drawing/2014/main" id="{BFD2B4D1-3CA1-4346-803D-697D0BB434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6368" y="1507596"/>
            <a:ext cx="1235019" cy="1235019"/>
          </a:xfrm>
          <a:prstGeom prst="rect">
            <a:avLst/>
          </a:prstGeom>
        </p:spPr>
      </p:pic>
      <p:sp>
        <p:nvSpPr>
          <p:cNvPr id="17" name="文本框 16">
            <a:extLst>
              <a:ext uri="{FF2B5EF4-FFF2-40B4-BE49-F238E27FC236}">
                <a16:creationId xmlns:a16="http://schemas.microsoft.com/office/drawing/2014/main" id="{E13040AC-7042-C51D-DA60-E4EC4FA7EBD8}"/>
              </a:ext>
            </a:extLst>
          </p:cNvPr>
          <p:cNvSpPr txBox="1"/>
          <p:nvPr/>
        </p:nvSpPr>
        <p:spPr>
          <a:xfrm>
            <a:off x="2051593" y="4479774"/>
            <a:ext cx="2699657" cy="954107"/>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Visual Studio Code</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340454A9-9179-E830-7A07-7477BFF13C82}"/>
              </a:ext>
            </a:extLst>
          </p:cNvPr>
          <p:cNvSpPr txBox="1"/>
          <p:nvPr/>
        </p:nvSpPr>
        <p:spPr>
          <a:xfrm>
            <a:off x="4866787" y="2967335"/>
            <a:ext cx="2756094" cy="461665"/>
          </a:xfrm>
          <a:prstGeom prst="rect">
            <a:avLst/>
          </a:prstGeom>
          <a:noFill/>
        </p:spPr>
        <p:txBody>
          <a:bodyPr wrap="square" rtlCol="0">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Google Chrome</a:t>
            </a:r>
            <a:endPar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C01E8510-B282-9B9C-03FB-499559E0472F}"/>
              </a:ext>
            </a:extLst>
          </p:cNvPr>
          <p:cNvSpPr txBox="1"/>
          <p:nvPr/>
        </p:nvSpPr>
        <p:spPr>
          <a:xfrm>
            <a:off x="4866787" y="5257512"/>
            <a:ext cx="2756094"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GitHub</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D495F2E-21E8-91D6-7EB7-6661066E226B}"/>
              </a:ext>
            </a:extLst>
          </p:cNvPr>
          <p:cNvSpPr txBox="1"/>
          <p:nvPr/>
        </p:nvSpPr>
        <p:spPr>
          <a:xfrm>
            <a:off x="7735389" y="2598003"/>
            <a:ext cx="2858357" cy="830997"/>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Adobe </a:t>
            </a:r>
          </a:p>
          <a:p>
            <a:r>
              <a:rPr lang="en-US" altLang="zh-CN" sz="2400" dirty="0">
                <a:solidFill>
                  <a:schemeClr val="bg1"/>
                </a:solidFill>
                <a:latin typeface="微软雅黑" panose="020B0503020204020204" pitchFamily="34" charset="-122"/>
                <a:ea typeface="微软雅黑" panose="020B0503020204020204" pitchFamily="34" charset="-122"/>
              </a:rPr>
              <a:t>Photoshop</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F243A20E-FAAC-D828-DFB6-041BB4F415A5}"/>
              </a:ext>
            </a:extLst>
          </p:cNvPr>
          <p:cNvSpPr txBox="1"/>
          <p:nvPr/>
        </p:nvSpPr>
        <p:spPr>
          <a:xfrm>
            <a:off x="7735389" y="5257511"/>
            <a:ext cx="2756094"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PowerPoint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379324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图形 4">
            <a:extLst>
              <a:ext uri="{FF2B5EF4-FFF2-40B4-BE49-F238E27FC236}">
                <a16:creationId xmlns:a16="http://schemas.microsoft.com/office/drawing/2014/main" id="{2665249D-E17A-B67F-9768-CE224561B926}"/>
              </a:ext>
            </a:extLst>
          </p:cNvPr>
          <p:cNvSpPr/>
          <p:nvPr/>
        </p:nvSpPr>
        <p:spPr>
          <a:xfrm>
            <a:off x="8186104" y="3329305"/>
            <a:ext cx="3713310" cy="3682060"/>
          </a:xfrm>
          <a:custGeom>
            <a:avLst/>
            <a:gdLst>
              <a:gd name="connsiteX0" fmla="*/ 1305374 w 1898725"/>
              <a:gd name="connsiteY0" fmla="*/ 949363 h 1898725"/>
              <a:gd name="connsiteX1" fmla="*/ 1293136 w 1898725"/>
              <a:gd name="connsiteY1" fmla="*/ 1186703 h 1898725"/>
              <a:gd name="connsiteX2" fmla="*/ 605589 w 1898725"/>
              <a:gd name="connsiteY2" fmla="*/ 1186703 h 1898725"/>
              <a:gd name="connsiteX3" fmla="*/ 593352 w 1898725"/>
              <a:gd name="connsiteY3" fmla="*/ 949363 h 1898725"/>
              <a:gd name="connsiteX4" fmla="*/ 605589 w 1898725"/>
              <a:gd name="connsiteY4" fmla="*/ 712022 h 1898725"/>
              <a:gd name="connsiteX5" fmla="*/ 1293136 w 1898725"/>
              <a:gd name="connsiteY5" fmla="*/ 712022 h 1898725"/>
              <a:gd name="connsiteX6" fmla="*/ 1305374 w 1898725"/>
              <a:gd name="connsiteY6" fmla="*/ 949363 h 1898725"/>
              <a:gd name="connsiteX7" fmla="*/ 1412177 w 1898725"/>
              <a:gd name="connsiteY7" fmla="*/ 712022 h 1898725"/>
              <a:gd name="connsiteX8" fmla="*/ 1868687 w 1898725"/>
              <a:gd name="connsiteY8" fmla="*/ 712022 h 1898725"/>
              <a:gd name="connsiteX9" fmla="*/ 1898725 w 1898725"/>
              <a:gd name="connsiteY9" fmla="*/ 949363 h 1898725"/>
              <a:gd name="connsiteX10" fmla="*/ 1868687 w 1898725"/>
              <a:gd name="connsiteY10" fmla="*/ 1186703 h 1898725"/>
              <a:gd name="connsiteX11" fmla="*/ 1412177 w 1898725"/>
              <a:gd name="connsiteY11" fmla="*/ 1186703 h 1898725"/>
              <a:gd name="connsiteX12" fmla="*/ 1424044 w 1898725"/>
              <a:gd name="connsiteY12" fmla="*/ 949363 h 1898725"/>
              <a:gd name="connsiteX13" fmla="*/ 1412177 w 1898725"/>
              <a:gd name="connsiteY13" fmla="*/ 712022 h 1898725"/>
              <a:gd name="connsiteX14" fmla="*/ 1829748 w 1898725"/>
              <a:gd name="connsiteY14" fmla="*/ 593352 h 1898725"/>
              <a:gd name="connsiteX15" fmla="*/ 1396972 w 1898725"/>
              <a:gd name="connsiteY15" fmla="*/ 593352 h 1898725"/>
              <a:gd name="connsiteX16" fmla="*/ 1191895 w 1898725"/>
              <a:gd name="connsiteY16" fmla="*/ 31151 h 1898725"/>
              <a:gd name="connsiteX17" fmla="*/ 1829377 w 1898725"/>
              <a:gd name="connsiteY17" fmla="*/ 593352 h 1898725"/>
              <a:gd name="connsiteX18" fmla="*/ 1276818 w 1898725"/>
              <a:gd name="connsiteY18" fmla="*/ 593352 h 1898725"/>
              <a:gd name="connsiteX19" fmla="*/ 621907 w 1898725"/>
              <a:gd name="connsiteY19" fmla="*/ 593352 h 1898725"/>
              <a:gd name="connsiteX20" fmla="*/ 722035 w 1898725"/>
              <a:gd name="connsiteY20" fmla="*/ 242162 h 1898725"/>
              <a:gd name="connsiteX21" fmla="*/ 846268 w 1898725"/>
              <a:gd name="connsiteY21" fmla="*/ 51177 h 1898725"/>
              <a:gd name="connsiteX22" fmla="*/ 949363 w 1898725"/>
              <a:gd name="connsiteY22" fmla="*/ 0 h 1898725"/>
              <a:gd name="connsiteX23" fmla="*/ 1052457 w 1898725"/>
              <a:gd name="connsiteY23" fmla="*/ 51177 h 1898725"/>
              <a:gd name="connsiteX24" fmla="*/ 1176690 w 1898725"/>
              <a:gd name="connsiteY24" fmla="*/ 242162 h 1898725"/>
              <a:gd name="connsiteX25" fmla="*/ 1276818 w 1898725"/>
              <a:gd name="connsiteY25" fmla="*/ 593352 h 1898725"/>
              <a:gd name="connsiteX26" fmla="*/ 501753 w 1898725"/>
              <a:gd name="connsiteY26" fmla="*/ 593352 h 1898725"/>
              <a:gd name="connsiteX27" fmla="*/ 68977 w 1898725"/>
              <a:gd name="connsiteY27" fmla="*/ 593352 h 1898725"/>
              <a:gd name="connsiteX28" fmla="*/ 706830 w 1898725"/>
              <a:gd name="connsiteY28" fmla="*/ 31151 h 1898725"/>
              <a:gd name="connsiteX29" fmla="*/ 501753 w 1898725"/>
              <a:gd name="connsiteY29" fmla="*/ 593352 h 1898725"/>
              <a:gd name="connsiteX30" fmla="*/ 30038 w 1898725"/>
              <a:gd name="connsiteY30" fmla="*/ 712022 h 1898725"/>
              <a:gd name="connsiteX31" fmla="*/ 486548 w 1898725"/>
              <a:gd name="connsiteY31" fmla="*/ 712022 h 1898725"/>
              <a:gd name="connsiteX32" fmla="*/ 474681 w 1898725"/>
              <a:gd name="connsiteY32" fmla="*/ 949363 h 1898725"/>
              <a:gd name="connsiteX33" fmla="*/ 486548 w 1898725"/>
              <a:gd name="connsiteY33" fmla="*/ 1186703 h 1898725"/>
              <a:gd name="connsiteX34" fmla="*/ 30038 w 1898725"/>
              <a:gd name="connsiteY34" fmla="*/ 1186703 h 1898725"/>
              <a:gd name="connsiteX35" fmla="*/ 0 w 1898725"/>
              <a:gd name="connsiteY35" fmla="*/ 949363 h 1898725"/>
              <a:gd name="connsiteX36" fmla="*/ 30038 w 1898725"/>
              <a:gd name="connsiteY36" fmla="*/ 712022 h 1898725"/>
              <a:gd name="connsiteX37" fmla="*/ 722035 w 1898725"/>
              <a:gd name="connsiteY37" fmla="*/ 1656193 h 1898725"/>
              <a:gd name="connsiteX38" fmla="*/ 621907 w 1898725"/>
              <a:gd name="connsiteY38" fmla="*/ 1305374 h 1898725"/>
              <a:gd name="connsiteX39" fmla="*/ 1276818 w 1898725"/>
              <a:gd name="connsiteY39" fmla="*/ 1305374 h 1898725"/>
              <a:gd name="connsiteX40" fmla="*/ 1176690 w 1898725"/>
              <a:gd name="connsiteY40" fmla="*/ 1656193 h 1898725"/>
              <a:gd name="connsiteX41" fmla="*/ 1052457 w 1898725"/>
              <a:gd name="connsiteY41" fmla="*/ 1847178 h 1898725"/>
              <a:gd name="connsiteX42" fmla="*/ 949363 w 1898725"/>
              <a:gd name="connsiteY42" fmla="*/ 1898725 h 1898725"/>
              <a:gd name="connsiteX43" fmla="*/ 846268 w 1898725"/>
              <a:gd name="connsiteY43" fmla="*/ 1847549 h 1898725"/>
              <a:gd name="connsiteX44" fmla="*/ 722035 w 1898725"/>
              <a:gd name="connsiteY44" fmla="*/ 1656564 h 1898725"/>
              <a:gd name="connsiteX45" fmla="*/ 501753 w 1898725"/>
              <a:gd name="connsiteY45" fmla="*/ 1305374 h 1898725"/>
              <a:gd name="connsiteX46" fmla="*/ 706830 w 1898725"/>
              <a:gd name="connsiteY46" fmla="*/ 1867574 h 1898725"/>
              <a:gd name="connsiteX47" fmla="*/ 68977 w 1898725"/>
              <a:gd name="connsiteY47" fmla="*/ 1305374 h 1898725"/>
              <a:gd name="connsiteX48" fmla="*/ 501753 w 1898725"/>
              <a:gd name="connsiteY48" fmla="*/ 1305374 h 1898725"/>
              <a:gd name="connsiteX49" fmla="*/ 1829748 w 1898725"/>
              <a:gd name="connsiteY49" fmla="*/ 1305374 h 1898725"/>
              <a:gd name="connsiteX50" fmla="*/ 1192266 w 1898725"/>
              <a:gd name="connsiteY50" fmla="*/ 1867574 h 1898725"/>
              <a:gd name="connsiteX51" fmla="*/ 1397343 w 1898725"/>
              <a:gd name="connsiteY51" fmla="*/ 1305374 h 1898725"/>
              <a:gd name="connsiteX52" fmla="*/ 1829748 w 1898725"/>
              <a:gd name="connsiteY52" fmla="*/ 1305374 h 189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898725" h="1898725">
                <a:moveTo>
                  <a:pt x="1305374" y="949363"/>
                </a:moveTo>
                <a:cubicBezTo>
                  <a:pt x="1305374" y="1031690"/>
                  <a:pt x="1300923" y="1111051"/>
                  <a:pt x="1293136" y="1186703"/>
                </a:cubicBezTo>
                <a:lnTo>
                  <a:pt x="605589" y="1186703"/>
                </a:lnTo>
                <a:cubicBezTo>
                  <a:pt x="597431" y="1111051"/>
                  <a:pt x="593352" y="1031690"/>
                  <a:pt x="593352" y="949363"/>
                </a:cubicBezTo>
                <a:cubicBezTo>
                  <a:pt x="593352" y="867035"/>
                  <a:pt x="597802" y="787674"/>
                  <a:pt x="605589" y="712022"/>
                </a:cubicBezTo>
                <a:lnTo>
                  <a:pt x="1293136" y="712022"/>
                </a:lnTo>
                <a:cubicBezTo>
                  <a:pt x="1301294" y="787674"/>
                  <a:pt x="1305374" y="867035"/>
                  <a:pt x="1305374" y="949363"/>
                </a:cubicBezTo>
                <a:close/>
                <a:moveTo>
                  <a:pt x="1412177" y="712022"/>
                </a:moveTo>
                <a:lnTo>
                  <a:pt x="1868687" y="712022"/>
                </a:lnTo>
                <a:cubicBezTo>
                  <a:pt x="1888341" y="788045"/>
                  <a:pt x="1898725" y="867406"/>
                  <a:pt x="1898725" y="949363"/>
                </a:cubicBezTo>
                <a:cubicBezTo>
                  <a:pt x="1898725" y="1031319"/>
                  <a:pt x="1888341" y="1110680"/>
                  <a:pt x="1868687" y="1186703"/>
                </a:cubicBezTo>
                <a:lnTo>
                  <a:pt x="1412177" y="1186703"/>
                </a:lnTo>
                <a:cubicBezTo>
                  <a:pt x="1419964" y="1110309"/>
                  <a:pt x="1424044" y="1030948"/>
                  <a:pt x="1424044" y="949363"/>
                </a:cubicBezTo>
                <a:cubicBezTo>
                  <a:pt x="1424044" y="867777"/>
                  <a:pt x="1419964" y="788416"/>
                  <a:pt x="1412177" y="712022"/>
                </a:cubicBezTo>
                <a:close/>
                <a:moveTo>
                  <a:pt x="1829748" y="593352"/>
                </a:moveTo>
                <a:lnTo>
                  <a:pt x="1396972" y="593352"/>
                </a:lnTo>
                <a:cubicBezTo>
                  <a:pt x="1359888" y="356382"/>
                  <a:pt x="1286460" y="157980"/>
                  <a:pt x="1191895" y="31151"/>
                </a:cubicBezTo>
                <a:cubicBezTo>
                  <a:pt x="1482266" y="107916"/>
                  <a:pt x="1718495" y="318556"/>
                  <a:pt x="1829377" y="593352"/>
                </a:cubicBezTo>
                <a:close/>
                <a:moveTo>
                  <a:pt x="1276818" y="593352"/>
                </a:moveTo>
                <a:lnTo>
                  <a:pt x="621907" y="593352"/>
                </a:lnTo>
                <a:cubicBezTo>
                  <a:pt x="644528" y="458364"/>
                  <a:pt x="679388" y="338952"/>
                  <a:pt x="722035" y="242162"/>
                </a:cubicBezTo>
                <a:cubicBezTo>
                  <a:pt x="760973" y="154642"/>
                  <a:pt x="804362" y="91228"/>
                  <a:pt x="846268" y="51177"/>
                </a:cubicBezTo>
                <a:cubicBezTo>
                  <a:pt x="887802" y="11867"/>
                  <a:pt x="922291" y="0"/>
                  <a:pt x="949363" y="0"/>
                </a:cubicBezTo>
                <a:cubicBezTo>
                  <a:pt x="976434" y="0"/>
                  <a:pt x="1010923" y="11867"/>
                  <a:pt x="1052457" y="51177"/>
                </a:cubicBezTo>
                <a:cubicBezTo>
                  <a:pt x="1094363" y="91228"/>
                  <a:pt x="1137752" y="154642"/>
                  <a:pt x="1176690" y="242162"/>
                </a:cubicBezTo>
                <a:cubicBezTo>
                  <a:pt x="1219708" y="338581"/>
                  <a:pt x="1254197" y="457993"/>
                  <a:pt x="1276818" y="593352"/>
                </a:cubicBezTo>
                <a:close/>
                <a:moveTo>
                  <a:pt x="501753" y="593352"/>
                </a:moveTo>
                <a:lnTo>
                  <a:pt x="68977" y="593352"/>
                </a:lnTo>
                <a:cubicBezTo>
                  <a:pt x="180231" y="318556"/>
                  <a:pt x="416088" y="107916"/>
                  <a:pt x="706830" y="31151"/>
                </a:cubicBezTo>
                <a:cubicBezTo>
                  <a:pt x="612265" y="157980"/>
                  <a:pt x="538837" y="356382"/>
                  <a:pt x="501753" y="593352"/>
                </a:cubicBezTo>
                <a:close/>
                <a:moveTo>
                  <a:pt x="30038" y="712022"/>
                </a:moveTo>
                <a:lnTo>
                  <a:pt x="486548" y="712022"/>
                </a:lnTo>
                <a:cubicBezTo>
                  <a:pt x="478761" y="788416"/>
                  <a:pt x="474681" y="867777"/>
                  <a:pt x="474681" y="949363"/>
                </a:cubicBezTo>
                <a:cubicBezTo>
                  <a:pt x="474681" y="1030948"/>
                  <a:pt x="478761" y="1110309"/>
                  <a:pt x="486548" y="1186703"/>
                </a:cubicBezTo>
                <a:lnTo>
                  <a:pt x="30038" y="1186703"/>
                </a:lnTo>
                <a:cubicBezTo>
                  <a:pt x="10384" y="1110680"/>
                  <a:pt x="0" y="1031319"/>
                  <a:pt x="0" y="949363"/>
                </a:cubicBezTo>
                <a:cubicBezTo>
                  <a:pt x="0" y="867406"/>
                  <a:pt x="10384" y="788045"/>
                  <a:pt x="30038" y="712022"/>
                </a:cubicBezTo>
                <a:close/>
                <a:moveTo>
                  <a:pt x="722035" y="1656193"/>
                </a:moveTo>
                <a:cubicBezTo>
                  <a:pt x="679017" y="1559773"/>
                  <a:pt x="644528" y="1440361"/>
                  <a:pt x="621907" y="1305374"/>
                </a:cubicBezTo>
                <a:lnTo>
                  <a:pt x="1276818" y="1305374"/>
                </a:lnTo>
                <a:cubicBezTo>
                  <a:pt x="1254197" y="1440361"/>
                  <a:pt x="1219337" y="1559773"/>
                  <a:pt x="1176690" y="1656193"/>
                </a:cubicBezTo>
                <a:cubicBezTo>
                  <a:pt x="1137752" y="1743712"/>
                  <a:pt x="1094363" y="1807126"/>
                  <a:pt x="1052457" y="1847178"/>
                </a:cubicBezTo>
                <a:cubicBezTo>
                  <a:pt x="1010923" y="1886858"/>
                  <a:pt x="976434" y="1898725"/>
                  <a:pt x="949363" y="1898725"/>
                </a:cubicBezTo>
                <a:cubicBezTo>
                  <a:pt x="922291" y="1898725"/>
                  <a:pt x="887802" y="1886858"/>
                  <a:pt x="846268" y="1847549"/>
                </a:cubicBezTo>
                <a:cubicBezTo>
                  <a:pt x="804362" y="1807497"/>
                  <a:pt x="760973" y="1744083"/>
                  <a:pt x="722035" y="1656564"/>
                </a:cubicBezTo>
                <a:close/>
                <a:moveTo>
                  <a:pt x="501753" y="1305374"/>
                </a:moveTo>
                <a:cubicBezTo>
                  <a:pt x="538837" y="1542343"/>
                  <a:pt x="612265" y="1740745"/>
                  <a:pt x="706830" y="1867574"/>
                </a:cubicBezTo>
                <a:cubicBezTo>
                  <a:pt x="416088" y="1790809"/>
                  <a:pt x="180231" y="1580169"/>
                  <a:pt x="68977" y="1305374"/>
                </a:cubicBezTo>
                <a:lnTo>
                  <a:pt x="501753" y="1305374"/>
                </a:lnTo>
                <a:close/>
                <a:moveTo>
                  <a:pt x="1829748" y="1305374"/>
                </a:moveTo>
                <a:cubicBezTo>
                  <a:pt x="1718495" y="1580169"/>
                  <a:pt x="1482637" y="1790809"/>
                  <a:pt x="1192266" y="1867574"/>
                </a:cubicBezTo>
                <a:cubicBezTo>
                  <a:pt x="1286831" y="1740745"/>
                  <a:pt x="1359888" y="1542343"/>
                  <a:pt x="1397343" y="1305374"/>
                </a:cubicBezTo>
                <a:lnTo>
                  <a:pt x="1829748" y="1305374"/>
                </a:lnTo>
                <a:close/>
              </a:path>
            </a:pathLst>
          </a:custGeom>
          <a:solidFill>
            <a:srgbClr val="FFFFFF">
              <a:alpha val="30000"/>
            </a:srgbClr>
          </a:solidFill>
          <a:ln w="3702" cap="flat">
            <a:noFill/>
            <a:prstDash val="solid"/>
            <a:miter/>
          </a:ln>
        </p:spPr>
        <p:txBody>
          <a:bodyPr rtlCol="0" anchor="ctr"/>
          <a:lstStyle/>
          <a:p>
            <a:endParaRPr lang="zh-CN" altLang="en-US"/>
          </a:p>
        </p:txBody>
      </p:sp>
      <p:sp>
        <p:nvSpPr>
          <p:cNvPr id="7" name="文本框 6">
            <a:hlinkClick r:id="rId3" tooltip="www.ehbook.site"/>
            <a:extLst>
              <a:ext uri="{FF2B5EF4-FFF2-40B4-BE49-F238E27FC236}">
                <a16:creationId xmlns:a16="http://schemas.microsoft.com/office/drawing/2014/main" id="{E3F4B137-9A26-135D-F2C3-B5895954A543}"/>
              </a:ext>
            </a:extLst>
          </p:cNvPr>
          <p:cNvSpPr txBox="1"/>
          <p:nvPr/>
        </p:nvSpPr>
        <p:spPr>
          <a:xfrm>
            <a:off x="4245819" y="2673698"/>
            <a:ext cx="4520715" cy="523220"/>
          </a:xfrm>
          <a:prstGeom prst="rect">
            <a:avLst/>
          </a:prstGeom>
          <a:noFill/>
        </p:spPr>
        <p:txBody>
          <a:bodyPr wrap="square" rtlCol="0">
            <a:spAutoFit/>
          </a:bodyPr>
          <a:lstStyle/>
          <a:p>
            <a:r>
              <a:rPr lang="en-US" altLang="zh-CN" sz="2800" u="sng" dirty="0">
                <a:solidFill>
                  <a:srgbClr val="FF5050"/>
                </a:solidFill>
                <a:latin typeface="微软雅黑" panose="020B0503020204020204" pitchFamily="34" charset="-122"/>
                <a:ea typeface="微软雅黑" panose="020B0503020204020204" pitchFamily="34" charset="-122"/>
              </a:rPr>
              <a:t>https://ehbook.site/</a:t>
            </a:r>
            <a:endParaRPr lang="zh-CN" altLang="en-US" sz="2800" u="sng" dirty="0">
              <a:solidFill>
                <a:srgbClr val="FF505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99AB542-A1E0-3C7C-D39C-23FEA4D27506}"/>
              </a:ext>
            </a:extLst>
          </p:cNvPr>
          <p:cNvSpPr txBox="1"/>
          <p:nvPr/>
        </p:nvSpPr>
        <p:spPr>
          <a:xfrm>
            <a:off x="3708934" y="3854240"/>
            <a:ext cx="6563265" cy="523220"/>
          </a:xfrm>
          <a:prstGeom prst="rect">
            <a:avLst/>
          </a:prstGeom>
          <a:noFill/>
        </p:spPr>
        <p:txBody>
          <a:bodyPr wrap="square" rtlCol="0">
            <a:spAutoFit/>
          </a:bodyPr>
          <a:lstStyle/>
          <a:p>
            <a:r>
              <a:rPr lang="en-US" altLang="zh-CN" sz="2800" b="1" u="sng" dirty="0">
                <a:solidFill>
                  <a:srgbClr val="7030A0"/>
                </a:solidFill>
                <a:latin typeface="-apple-system"/>
                <a:hlinkClick r:id="rId4">
                  <a:extLst>
                    <a:ext uri="{A12FA001-AC4F-418D-AE19-62706E023703}">
                      <ahyp:hlinkClr xmlns:ahyp="http://schemas.microsoft.com/office/drawing/2018/hyperlinkcolor" val="tx"/>
                    </a:ext>
                  </a:extLst>
                </a:hlinkClick>
              </a:rPr>
              <a:t>https://ayachinenee.github.io/</a:t>
            </a:r>
            <a:endParaRPr lang="zh-CN" altLang="en-US" sz="2800"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4933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860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2EB52BA-B612-30C9-3935-775654AF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197" y="1196841"/>
            <a:ext cx="1625397" cy="1625397"/>
          </a:xfrm>
          <a:prstGeom prst="rect">
            <a:avLst/>
          </a:prstGeom>
        </p:spPr>
      </p:pic>
      <p:sp>
        <p:nvSpPr>
          <p:cNvPr id="6" name="文本框 5">
            <a:extLst>
              <a:ext uri="{FF2B5EF4-FFF2-40B4-BE49-F238E27FC236}">
                <a16:creationId xmlns:a16="http://schemas.microsoft.com/office/drawing/2014/main" id="{F3538224-6027-3D25-F916-5A5EAC30495B}"/>
              </a:ext>
            </a:extLst>
          </p:cNvPr>
          <p:cNvSpPr txBox="1"/>
          <p:nvPr/>
        </p:nvSpPr>
        <p:spPr>
          <a:xfrm>
            <a:off x="5540521" y="4035762"/>
            <a:ext cx="4341814" cy="1015663"/>
          </a:xfrm>
          <a:prstGeom prst="rect">
            <a:avLst/>
          </a:prstGeom>
          <a:noFill/>
        </p:spPr>
        <p:txBody>
          <a:bodyPr wrap="square" rtlCol="0">
            <a:spAutoFit/>
          </a:bodyPr>
          <a:lstStyle/>
          <a:p>
            <a:r>
              <a:rPr lang="zh-CN" altLang="en-US" sz="2000" b="0" i="0" dirty="0">
                <a:solidFill>
                  <a:srgbClr val="374151"/>
                </a:solidFill>
                <a:effectLst/>
                <a:latin typeface="微软雅黑" panose="020B0503020204020204" pitchFamily="34" charset="-122"/>
                <a:ea typeface="微软雅黑" panose="020B0503020204020204" pitchFamily="34" charset="-122"/>
              </a:rPr>
              <a:t>蓝色的水滴形象征着知识的流动、信息的涌动，以及阅读的乐趣。暗示知识和阅读就像水一样源源不断。</a:t>
            </a:r>
            <a:endParaRPr lang="zh-CN" altLang="en-US" sz="2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FAB0B37-2B0A-8938-40A6-E576AB87D12A}"/>
              </a:ext>
            </a:extLst>
          </p:cNvPr>
          <p:cNvSpPr txBox="1"/>
          <p:nvPr/>
        </p:nvSpPr>
        <p:spPr>
          <a:xfrm>
            <a:off x="5540521" y="3228945"/>
            <a:ext cx="4195481"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本站的</a:t>
            </a:r>
            <a:r>
              <a:rPr lang="en-US" altLang="zh-CN" sz="2000" dirty="0">
                <a:latin typeface="微软雅黑" panose="020B0503020204020204" pitchFamily="34" charset="-122"/>
                <a:ea typeface="微软雅黑" panose="020B0503020204020204" pitchFamily="34" charset="-122"/>
              </a:rPr>
              <a:t>logo</a:t>
            </a:r>
            <a:r>
              <a:rPr lang="zh-CN" altLang="en-US" sz="2000" dirty="0">
                <a:latin typeface="微软雅黑" panose="020B0503020204020204" pitchFamily="34" charset="-122"/>
                <a:ea typeface="微软雅黑" panose="020B0503020204020204" pitchFamily="34" charset="-122"/>
              </a:rPr>
              <a:t>是蓝色水滴形图案。</a:t>
            </a:r>
          </a:p>
        </p:txBody>
      </p:sp>
    </p:spTree>
    <p:extLst>
      <p:ext uri="{BB962C8B-B14F-4D97-AF65-F5344CB8AC3E}">
        <p14:creationId xmlns:p14="http://schemas.microsoft.com/office/powerpoint/2010/main" val="150122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6161677-0DD0-A545-9891-F52891071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718" y="955108"/>
            <a:ext cx="7399881" cy="3110121"/>
          </a:xfrm>
          <a:prstGeom prst="rect">
            <a:avLst/>
          </a:prstGeom>
        </p:spPr>
      </p:pic>
      <p:sp>
        <p:nvSpPr>
          <p:cNvPr id="8" name="文本框 7">
            <a:extLst>
              <a:ext uri="{FF2B5EF4-FFF2-40B4-BE49-F238E27FC236}">
                <a16:creationId xmlns:a16="http://schemas.microsoft.com/office/drawing/2014/main" id="{A2D5AA11-62FD-A43B-A6F1-03C242BB9251}"/>
              </a:ext>
            </a:extLst>
          </p:cNvPr>
          <p:cNvSpPr txBox="1"/>
          <p:nvPr/>
        </p:nvSpPr>
        <p:spPr>
          <a:xfrm>
            <a:off x="3755718" y="4105694"/>
            <a:ext cx="7446855" cy="2062103"/>
          </a:xfrm>
          <a:prstGeom prst="rect">
            <a:avLst/>
          </a:prstGeom>
          <a:noFill/>
        </p:spPr>
        <p:txBody>
          <a:bodyPr wrap="square" rtlCol="0">
            <a:spAutoFit/>
          </a:bodyPr>
          <a:lstStyle/>
          <a:p>
            <a:r>
              <a:rPr lang="zh-CN" altLang="en-US" sz="1600" b="0" i="0" dirty="0">
                <a:solidFill>
                  <a:srgbClr val="374151"/>
                </a:solidFill>
                <a:effectLst/>
                <a:latin typeface="微软雅黑" panose="020B0503020204020204" pitchFamily="34" charset="-122"/>
                <a:ea typeface="微软雅黑" panose="020B0503020204020204" pitchFamily="34" charset="-122"/>
              </a:rPr>
              <a:t>响应式设计通过媒体查询与</a:t>
            </a:r>
            <a:r>
              <a:rPr lang="en-US" altLang="zh-CN" sz="1600" b="0" i="0" dirty="0">
                <a:solidFill>
                  <a:srgbClr val="374151"/>
                </a:solidFill>
                <a:effectLst/>
                <a:latin typeface="微软雅黑" panose="020B0503020204020204" pitchFamily="34" charset="-122"/>
                <a:ea typeface="微软雅黑" panose="020B0503020204020204" pitchFamily="34" charset="-122"/>
              </a:rPr>
              <a:t>flex</a:t>
            </a:r>
            <a:r>
              <a:rPr lang="zh-CN" altLang="en-US" sz="1600" b="0" i="0" dirty="0">
                <a:solidFill>
                  <a:srgbClr val="374151"/>
                </a:solidFill>
                <a:effectLst/>
                <a:latin typeface="微软雅黑" panose="020B0503020204020204" pitchFamily="34" charset="-122"/>
                <a:ea typeface="微软雅黑" panose="020B0503020204020204" pitchFamily="34" charset="-122"/>
              </a:rPr>
              <a:t>布局完成。</a:t>
            </a:r>
            <a:endParaRPr lang="en-US" altLang="zh-CN" sz="1600" b="0" i="0" dirty="0">
              <a:solidFill>
                <a:srgbClr val="374151"/>
              </a:solidFill>
              <a:effectLst/>
              <a:latin typeface="微软雅黑" panose="020B0503020204020204" pitchFamily="34" charset="-122"/>
              <a:ea typeface="微软雅黑" panose="020B0503020204020204" pitchFamily="34" charset="-122"/>
            </a:endParaRPr>
          </a:p>
          <a:p>
            <a:endParaRPr lang="en-US" altLang="zh-CN" sz="1600" b="0" i="0" dirty="0">
              <a:solidFill>
                <a:srgbClr val="374151"/>
              </a:solidFill>
              <a:effectLst/>
              <a:latin typeface="微软雅黑" panose="020B0503020204020204" pitchFamily="34" charset="-122"/>
              <a:ea typeface="微软雅黑" panose="020B0503020204020204" pitchFamily="34" charset="-122"/>
            </a:endParaRPr>
          </a:p>
          <a:p>
            <a:r>
              <a:rPr lang="zh-CN" altLang="en-US" sz="1600" b="0" i="0" dirty="0">
                <a:solidFill>
                  <a:srgbClr val="374151"/>
                </a:solidFill>
                <a:effectLst/>
                <a:latin typeface="微软雅黑" panose="020B0503020204020204" pitchFamily="34" charset="-122"/>
                <a:ea typeface="微软雅黑" panose="020B0503020204020204" pitchFamily="34" charset="-122"/>
              </a:rPr>
              <a:t>当屏幕空间富裕时，导航栏将以融合图标和文字的组合形式呈现，为用户提供更丰富的导航信息。</a:t>
            </a:r>
            <a:endParaRPr lang="en-US" altLang="zh-CN" sz="1600" b="0" i="0" dirty="0">
              <a:solidFill>
                <a:srgbClr val="374151"/>
              </a:solidFill>
              <a:effectLst/>
              <a:latin typeface="微软雅黑" panose="020B0503020204020204" pitchFamily="34" charset="-122"/>
              <a:ea typeface="微软雅黑" panose="020B0503020204020204" pitchFamily="34" charset="-122"/>
            </a:endParaRPr>
          </a:p>
          <a:p>
            <a:endParaRPr lang="en-US" altLang="zh-CN" sz="1600" b="0" i="0" dirty="0">
              <a:solidFill>
                <a:srgbClr val="374151"/>
              </a:solidFill>
              <a:effectLst/>
              <a:latin typeface="微软雅黑" panose="020B0503020204020204" pitchFamily="34" charset="-122"/>
              <a:ea typeface="微软雅黑" panose="020B0503020204020204" pitchFamily="34" charset="-122"/>
            </a:endParaRPr>
          </a:p>
          <a:p>
            <a:r>
              <a:rPr lang="zh-CN" altLang="en-US" sz="1600" b="0" i="0" dirty="0">
                <a:solidFill>
                  <a:srgbClr val="374151"/>
                </a:solidFill>
                <a:effectLst/>
                <a:latin typeface="微软雅黑" panose="020B0503020204020204" pitchFamily="34" charset="-122"/>
                <a:ea typeface="微软雅黑" panose="020B0503020204020204" pitchFamily="34" charset="-122"/>
              </a:rPr>
              <a:t>与此同时，首页推荐和专栏文章将以分列的方式占据屏幕</a:t>
            </a:r>
            <a:r>
              <a:rPr lang="zh-CN" altLang="en-US" sz="1600" dirty="0">
                <a:solidFill>
                  <a:srgbClr val="374151"/>
                </a:solidFill>
                <a:latin typeface="微软雅黑" panose="020B0503020204020204" pitchFamily="34" charset="-122"/>
                <a:ea typeface="微软雅黑" panose="020B0503020204020204" pitchFamily="34" charset="-122"/>
              </a:rPr>
              <a:t>空间，提供更直观、多样化的导航体验，并以清晰明了的方式展示主要内容，从而提升用户的使用便利性和舒适感。</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605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647AC6-EE60-3395-DFCC-B896885F4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696" y="1472711"/>
            <a:ext cx="3412778" cy="4278338"/>
          </a:xfrm>
          <a:prstGeom prst="rect">
            <a:avLst/>
          </a:prstGeom>
        </p:spPr>
      </p:pic>
      <p:sp>
        <p:nvSpPr>
          <p:cNvPr id="6" name="文本框 5">
            <a:extLst>
              <a:ext uri="{FF2B5EF4-FFF2-40B4-BE49-F238E27FC236}">
                <a16:creationId xmlns:a16="http://schemas.microsoft.com/office/drawing/2014/main" id="{551357F8-67C7-CBA6-DE45-932170468023}"/>
              </a:ext>
            </a:extLst>
          </p:cNvPr>
          <p:cNvSpPr txBox="1"/>
          <p:nvPr/>
        </p:nvSpPr>
        <p:spPr>
          <a:xfrm>
            <a:off x="6976916" y="2626268"/>
            <a:ext cx="4234197" cy="2062103"/>
          </a:xfrm>
          <a:prstGeom prst="rect">
            <a:avLst/>
          </a:prstGeom>
          <a:noFill/>
        </p:spPr>
        <p:txBody>
          <a:bodyPr wrap="square" rtlCol="0">
            <a:spAutoFit/>
          </a:bodyPr>
          <a:lstStyle/>
          <a:p>
            <a:r>
              <a:rPr lang="zh-CN" altLang="zh-CN" sz="1600" b="0" i="0" kern="1200" dirty="0">
                <a:solidFill>
                  <a:srgbClr val="374151"/>
                </a:solidFill>
                <a:effectLst/>
                <a:latin typeface="微软雅黑" panose="020B0503020204020204" pitchFamily="34" charset="-122"/>
                <a:ea typeface="微软雅黑" panose="020B0503020204020204" pitchFamily="34" charset="-122"/>
              </a:rPr>
              <a:t>当屏幕宽度小于</a:t>
            </a:r>
            <a:r>
              <a:rPr lang="en-US" altLang="zh-CN" sz="1600" b="0" i="0" kern="1200" dirty="0">
                <a:solidFill>
                  <a:srgbClr val="374151"/>
                </a:solidFill>
                <a:effectLst/>
                <a:latin typeface="微软雅黑" panose="020B0503020204020204" pitchFamily="34" charset="-122"/>
                <a:ea typeface="微软雅黑" panose="020B0503020204020204" pitchFamily="34" charset="-122"/>
              </a:rPr>
              <a:t>768px</a:t>
            </a:r>
            <a:r>
              <a:rPr lang="zh-CN" altLang="zh-CN" sz="1600" b="0" i="0" kern="1200" dirty="0">
                <a:solidFill>
                  <a:srgbClr val="374151"/>
                </a:solidFill>
                <a:effectLst/>
                <a:latin typeface="微软雅黑" panose="020B0503020204020204" pitchFamily="34" charset="-122"/>
                <a:ea typeface="微软雅黑" panose="020B0503020204020204" pitchFamily="34" charset="-122"/>
              </a:rPr>
              <a:t>时，导航栏的文本内容将以图标的形式呈现，实现了更为紧凑和符合移动设备使用习惯的展示效果。</a:t>
            </a:r>
            <a:endParaRPr lang="en-US" altLang="zh-CN" sz="1600" b="0" i="0" kern="1200" dirty="0">
              <a:solidFill>
                <a:srgbClr val="374151"/>
              </a:solidFill>
              <a:effectLst/>
              <a:latin typeface="微软雅黑" panose="020B0503020204020204" pitchFamily="34" charset="-122"/>
              <a:ea typeface="微软雅黑" panose="020B0503020204020204" pitchFamily="34" charset="-122"/>
            </a:endParaRPr>
          </a:p>
          <a:p>
            <a:endParaRPr lang="en-US" altLang="zh-CN" sz="1600" dirty="0">
              <a:solidFill>
                <a:srgbClr val="374151"/>
              </a:solidFill>
              <a:latin typeface="微软雅黑" panose="020B0503020204020204" pitchFamily="34" charset="-122"/>
              <a:ea typeface="微软雅黑" panose="020B0503020204020204" pitchFamily="34" charset="-122"/>
            </a:endParaRPr>
          </a:p>
          <a:p>
            <a:r>
              <a:rPr lang="zh-CN" altLang="zh-CN" sz="1600" b="0" i="0" kern="1200" dirty="0">
                <a:solidFill>
                  <a:srgbClr val="374151"/>
                </a:solidFill>
                <a:effectLst/>
                <a:latin typeface="微软雅黑" panose="020B0503020204020204" pitchFamily="34" charset="-122"/>
                <a:ea typeface="微软雅黑" panose="020B0503020204020204" pitchFamily="34" charset="-122"/>
              </a:rPr>
              <a:t>同时，首页推荐和专栏文章将铺满屏幕宽度，以一整列的形式</a:t>
            </a:r>
            <a:r>
              <a:rPr lang="zh-CN" altLang="zh-CN" sz="1600" dirty="0">
                <a:solidFill>
                  <a:srgbClr val="374151"/>
                </a:solidFill>
                <a:latin typeface="微软雅黑" panose="020B0503020204020204" pitchFamily="34" charset="-122"/>
                <a:ea typeface="微软雅黑" panose="020B0503020204020204" pitchFamily="34" charset="-122"/>
              </a:rPr>
              <a:t>呈现，在小屏幕设备上能够有效利用有限的空间，提高用户界面的可用性和易用性。</a:t>
            </a:r>
            <a:endParaRPr lang="zh-CN"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944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CBE0D91-4D0C-6D83-03C4-CAB138482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9" y="1090298"/>
            <a:ext cx="5124450" cy="4914900"/>
          </a:xfrm>
          <a:prstGeom prst="rect">
            <a:avLst/>
          </a:prstGeom>
        </p:spPr>
      </p:pic>
    </p:spTree>
    <p:extLst>
      <p:ext uri="{BB962C8B-B14F-4D97-AF65-F5344CB8AC3E}">
        <p14:creationId xmlns:p14="http://schemas.microsoft.com/office/powerpoint/2010/main" val="985263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93E3888-19B8-706C-9EE5-B8A7836D8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812" y="1503381"/>
            <a:ext cx="3937176" cy="2463501"/>
          </a:xfrm>
          <a:prstGeom prst="rect">
            <a:avLst/>
          </a:prstGeom>
        </p:spPr>
      </p:pic>
      <p:sp>
        <p:nvSpPr>
          <p:cNvPr id="7" name="文本框 6">
            <a:extLst>
              <a:ext uri="{FF2B5EF4-FFF2-40B4-BE49-F238E27FC236}">
                <a16:creationId xmlns:a16="http://schemas.microsoft.com/office/drawing/2014/main" id="{40323A6F-38CF-B830-2365-260B114D42AC}"/>
              </a:ext>
            </a:extLst>
          </p:cNvPr>
          <p:cNvSpPr txBox="1"/>
          <p:nvPr/>
        </p:nvSpPr>
        <p:spPr>
          <a:xfrm>
            <a:off x="7594899" y="1919523"/>
            <a:ext cx="3840480" cy="1631216"/>
          </a:xfrm>
          <a:prstGeom prst="rect">
            <a:avLst/>
          </a:prstGeom>
          <a:noFill/>
        </p:spPr>
        <p:txBody>
          <a:bodyPr wrap="square" rtlCol="0">
            <a:spAutoFit/>
          </a:bodyPr>
          <a:lstStyle/>
          <a:p>
            <a:r>
              <a:rPr lang="zh-CN" altLang="en-US" sz="2000" b="0" i="0" dirty="0">
                <a:solidFill>
                  <a:srgbClr val="374151"/>
                </a:solidFill>
                <a:effectLst/>
                <a:latin typeface="微软雅黑" panose="020B0503020204020204" pitchFamily="34" charset="-122"/>
                <a:ea typeface="微软雅黑" panose="020B0503020204020204" pitchFamily="34" charset="-122"/>
              </a:rPr>
              <a:t>在网站布局方面，我们采用了</a:t>
            </a:r>
            <a:r>
              <a:rPr lang="en-US" altLang="zh-CN" sz="2000" b="0" i="0" dirty="0">
                <a:solidFill>
                  <a:srgbClr val="374151"/>
                </a:solidFill>
                <a:effectLst/>
                <a:latin typeface="微软雅黑" panose="020B0503020204020204" pitchFamily="34" charset="-122"/>
                <a:ea typeface="微软雅黑" panose="020B0503020204020204" pitchFamily="34" charset="-122"/>
              </a:rPr>
              <a:t>Bootstrap</a:t>
            </a:r>
            <a:r>
              <a:rPr lang="zh-CN" altLang="en-US" sz="2000" b="0" i="0" dirty="0">
                <a:solidFill>
                  <a:srgbClr val="374151"/>
                </a:solidFill>
                <a:effectLst/>
                <a:latin typeface="微软雅黑" panose="020B0503020204020204" pitchFamily="34" charset="-122"/>
                <a:ea typeface="微软雅黑" panose="020B0503020204020204" pitchFamily="34" charset="-122"/>
              </a:rPr>
              <a:t>网格系统作为主要工具，并结合了</a:t>
            </a:r>
            <a:r>
              <a:rPr lang="en-US" altLang="zh-CN" sz="2000" b="0" i="0" dirty="0">
                <a:solidFill>
                  <a:srgbClr val="374151"/>
                </a:solidFill>
                <a:effectLst/>
                <a:latin typeface="微软雅黑" panose="020B0503020204020204" pitchFamily="34" charset="-122"/>
                <a:ea typeface="微软雅黑" panose="020B0503020204020204" pitchFamily="34" charset="-122"/>
              </a:rPr>
              <a:t>flex</a:t>
            </a:r>
            <a:r>
              <a:rPr lang="zh-CN" altLang="en-US" sz="2000" b="0" i="0" dirty="0">
                <a:solidFill>
                  <a:srgbClr val="374151"/>
                </a:solidFill>
                <a:effectLst/>
                <a:latin typeface="微软雅黑" panose="020B0503020204020204" pitchFamily="34" charset="-122"/>
                <a:ea typeface="微软雅黑" panose="020B0503020204020204" pitchFamily="34" charset="-122"/>
              </a:rPr>
              <a:t>和</a:t>
            </a:r>
            <a:r>
              <a:rPr lang="en-US" altLang="zh-CN" sz="2000" b="0" i="0" dirty="0">
                <a:solidFill>
                  <a:srgbClr val="374151"/>
                </a:solidFill>
                <a:effectLst/>
                <a:latin typeface="微软雅黑" panose="020B0503020204020204" pitchFamily="34" charset="-122"/>
                <a:ea typeface="微软雅黑" panose="020B0503020204020204" pitchFamily="34" charset="-122"/>
              </a:rPr>
              <a:t>grid</a:t>
            </a:r>
            <a:r>
              <a:rPr lang="zh-CN" altLang="en-US" sz="2000" b="0" i="0" dirty="0">
                <a:solidFill>
                  <a:srgbClr val="374151"/>
                </a:solidFill>
                <a:effectLst/>
                <a:latin typeface="微软雅黑" panose="020B0503020204020204" pitchFamily="34" charset="-122"/>
                <a:ea typeface="微软雅黑" panose="020B0503020204020204" pitchFamily="34" charset="-122"/>
              </a:rPr>
              <a:t>布局。这种组合方式能够为网站提供灵活性和响应式设计。</a:t>
            </a:r>
            <a:endParaRPr lang="en-US" altLang="zh-CN" sz="2000" b="0" i="0" dirty="0">
              <a:solidFill>
                <a:srgbClr val="374151"/>
              </a:solidFill>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E1B6A70-A565-6CCC-E937-D1EE4AA06D5E}"/>
              </a:ext>
            </a:extLst>
          </p:cNvPr>
          <p:cNvSpPr txBox="1"/>
          <p:nvPr/>
        </p:nvSpPr>
        <p:spPr>
          <a:xfrm>
            <a:off x="3389812" y="4200457"/>
            <a:ext cx="7239896" cy="2308324"/>
          </a:xfrm>
          <a:prstGeom prst="rect">
            <a:avLst/>
          </a:prstGeom>
          <a:noFill/>
        </p:spPr>
        <p:txBody>
          <a:bodyPr wrap="square" rtlCol="0">
            <a:spAutoFit/>
          </a:bodyPr>
          <a:lstStyle/>
          <a:p>
            <a:r>
              <a:rPr lang="zh-CN" altLang="en-US" sz="1800" b="0" i="0" dirty="0">
                <a:solidFill>
                  <a:srgbClr val="374151"/>
                </a:solidFill>
                <a:effectLst/>
                <a:latin typeface="微软雅黑" panose="020B0503020204020204" pitchFamily="34" charset="-122"/>
                <a:ea typeface="微软雅黑" panose="020B0503020204020204" pitchFamily="34" charset="-122"/>
              </a:rPr>
              <a:t>我们选择蓝色作为网站的主题色。蓝色传递出稳定、沉稳和信任的感觉，适合强调知识和阅读的网站。</a:t>
            </a:r>
            <a:endParaRPr lang="en-US" altLang="zh-CN" sz="1800" b="0" i="0" dirty="0">
              <a:solidFill>
                <a:srgbClr val="374151"/>
              </a:solidFill>
              <a:effectLst/>
              <a:latin typeface="微软雅黑" panose="020B0503020204020204" pitchFamily="34" charset="-122"/>
              <a:ea typeface="微软雅黑" panose="020B0503020204020204" pitchFamily="34" charset="-122"/>
            </a:endParaRPr>
          </a:p>
          <a:p>
            <a:endParaRPr lang="en-US" altLang="zh-CN" sz="1800" b="0" i="0" dirty="0">
              <a:solidFill>
                <a:srgbClr val="374151"/>
              </a:solidFill>
              <a:effectLst/>
              <a:latin typeface="微软雅黑" panose="020B0503020204020204" pitchFamily="34" charset="-122"/>
              <a:ea typeface="微软雅黑" panose="020B0503020204020204" pitchFamily="34" charset="-122"/>
            </a:endParaRPr>
          </a:p>
          <a:p>
            <a:r>
              <a:rPr lang="zh-CN" altLang="en-US" sz="1800" b="0" i="0" dirty="0">
                <a:solidFill>
                  <a:srgbClr val="374151"/>
                </a:solidFill>
                <a:effectLst/>
                <a:latin typeface="微软雅黑" panose="020B0503020204020204" pitchFamily="34" charset="-122"/>
                <a:ea typeface="微软雅黑" panose="020B0503020204020204" pitchFamily="34" charset="-122"/>
              </a:rPr>
              <a:t>蓝色与书籍和学术领域紧密相关，能够激发读者的好奇心和思考能力。</a:t>
            </a:r>
            <a:endParaRPr lang="en-US" altLang="zh-CN" sz="1800" b="0" i="0" dirty="0">
              <a:solidFill>
                <a:srgbClr val="374151"/>
              </a:solidFill>
              <a:effectLst/>
              <a:latin typeface="微软雅黑" panose="020B0503020204020204" pitchFamily="34" charset="-122"/>
              <a:ea typeface="微软雅黑" panose="020B0503020204020204" pitchFamily="34" charset="-122"/>
            </a:endParaRPr>
          </a:p>
          <a:p>
            <a:endParaRPr lang="en-US" altLang="zh-CN" dirty="0">
              <a:solidFill>
                <a:srgbClr val="374151"/>
              </a:solidFill>
              <a:latin typeface="微软雅黑" panose="020B0503020204020204" pitchFamily="34" charset="-122"/>
              <a:ea typeface="微软雅黑" panose="020B0503020204020204" pitchFamily="34" charset="-122"/>
            </a:endParaRPr>
          </a:p>
          <a:p>
            <a:r>
              <a:rPr lang="zh-CN" altLang="en-US" sz="1800" b="0" i="0" dirty="0">
                <a:solidFill>
                  <a:srgbClr val="374151"/>
                </a:solidFill>
                <a:effectLst/>
                <a:latin typeface="微软雅黑" panose="020B0503020204020204" pitchFamily="34" charset="-122"/>
                <a:ea typeface="微软雅黑" panose="020B0503020204020204" pitchFamily="34" charset="-122"/>
              </a:rPr>
              <a:t>蓝色作为主题色，旨在为用户创造一个专业、可靠且舒适的环境，增强他们对网站的信任感，并与书单主题相契合。</a:t>
            </a:r>
            <a:endParaRPr lang="en-US" altLang="zh-CN" sz="1800" b="0" i="0" dirty="0">
              <a:solidFill>
                <a:srgbClr val="212529"/>
              </a:solidFill>
              <a:effectLst/>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42895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DA62C71-BDA5-5447-29E4-BF812C614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231" y="2155279"/>
            <a:ext cx="8663426" cy="833879"/>
          </a:xfrm>
          <a:prstGeom prst="rect">
            <a:avLst/>
          </a:prstGeom>
        </p:spPr>
      </p:pic>
      <p:sp>
        <p:nvSpPr>
          <p:cNvPr id="6" name="文本框 5">
            <a:extLst>
              <a:ext uri="{FF2B5EF4-FFF2-40B4-BE49-F238E27FC236}">
                <a16:creationId xmlns:a16="http://schemas.microsoft.com/office/drawing/2014/main" id="{BFB6D12C-A6FD-6958-7CD8-97AC195159C6}"/>
              </a:ext>
            </a:extLst>
          </p:cNvPr>
          <p:cNvSpPr txBox="1"/>
          <p:nvPr/>
        </p:nvSpPr>
        <p:spPr>
          <a:xfrm>
            <a:off x="4594439" y="3429000"/>
            <a:ext cx="6008113"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导航栏位于网站顶部并采用</a:t>
            </a:r>
            <a:r>
              <a:rPr lang="en-US" altLang="zh-CN" sz="2000" dirty="0">
                <a:latin typeface="微软雅黑" panose="020B0503020204020204" pitchFamily="34" charset="-122"/>
                <a:ea typeface="微软雅黑" panose="020B0503020204020204" pitchFamily="34" charset="-122"/>
              </a:rPr>
              <a:t>position: sticky</a:t>
            </a:r>
            <a:r>
              <a:rPr lang="zh-CN" altLang="en-US" sz="2000" dirty="0">
                <a:latin typeface="微软雅黑" panose="020B0503020204020204" pitchFamily="34" charset="-122"/>
                <a:ea typeface="微软雅黑" panose="020B0503020204020204" pitchFamily="34" charset="-122"/>
              </a:rPr>
              <a:t>实现固定效果。在用户浏览网站时，导航栏的对应菜单会以蓝色高亮显示，以提醒用户当前所在位置。</a:t>
            </a:r>
          </a:p>
        </p:txBody>
      </p:sp>
    </p:spTree>
    <p:extLst>
      <p:ext uri="{BB962C8B-B14F-4D97-AF65-F5344CB8AC3E}">
        <p14:creationId xmlns:p14="http://schemas.microsoft.com/office/powerpoint/2010/main" val="125609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0BA369-0C88-4F62-0BC2-87A9D895F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741" y="1026367"/>
            <a:ext cx="5588929" cy="2725305"/>
          </a:xfrm>
          <a:prstGeom prst="rect">
            <a:avLst/>
          </a:prstGeom>
        </p:spPr>
      </p:pic>
      <p:sp>
        <p:nvSpPr>
          <p:cNvPr id="9" name="文本框 8">
            <a:extLst>
              <a:ext uri="{FF2B5EF4-FFF2-40B4-BE49-F238E27FC236}">
                <a16:creationId xmlns:a16="http://schemas.microsoft.com/office/drawing/2014/main" id="{1B7D141D-B217-0C3B-BF2C-E773E5612750}"/>
              </a:ext>
            </a:extLst>
          </p:cNvPr>
          <p:cNvSpPr txBox="1"/>
          <p:nvPr/>
        </p:nvSpPr>
        <p:spPr>
          <a:xfrm>
            <a:off x="3700631" y="4121167"/>
            <a:ext cx="7836945" cy="1938992"/>
          </a:xfrm>
          <a:prstGeom prst="rect">
            <a:avLst/>
          </a:prstGeom>
          <a:noFill/>
        </p:spPr>
        <p:txBody>
          <a:bodyPr wrap="square" rtlCol="0">
            <a:spAutoFit/>
          </a:bodyPr>
          <a:lstStyle/>
          <a:p>
            <a:r>
              <a:rPr lang="zh-CN" altLang="en-US" sz="2000" b="0" i="0" dirty="0">
                <a:solidFill>
                  <a:srgbClr val="374151"/>
                </a:solidFill>
                <a:effectLst/>
                <a:latin typeface="微软雅黑" panose="020B0503020204020204" pitchFamily="34" charset="-122"/>
                <a:ea typeface="微软雅黑" panose="020B0503020204020204" pitchFamily="34" charset="-122"/>
              </a:rPr>
              <a:t>书单页面设计简洁而实用，由侧边栏和书籍展示框组成。</a:t>
            </a:r>
            <a:endParaRPr lang="en-US" altLang="zh-CN" sz="2000" b="0" i="0" dirty="0">
              <a:solidFill>
                <a:srgbClr val="374151"/>
              </a:solidFill>
              <a:effectLst/>
              <a:latin typeface="微软雅黑" panose="020B0503020204020204" pitchFamily="34" charset="-122"/>
              <a:ea typeface="微软雅黑" panose="020B0503020204020204" pitchFamily="34" charset="-122"/>
            </a:endParaRPr>
          </a:p>
          <a:p>
            <a:endParaRPr lang="en-US" altLang="zh-CN" sz="2000" b="0" i="0" dirty="0">
              <a:solidFill>
                <a:srgbClr val="374151"/>
              </a:solidFill>
              <a:effectLst/>
              <a:latin typeface="微软雅黑" panose="020B0503020204020204" pitchFamily="34" charset="-122"/>
              <a:ea typeface="微软雅黑" panose="020B0503020204020204" pitchFamily="34" charset="-122"/>
            </a:endParaRPr>
          </a:p>
          <a:p>
            <a:r>
              <a:rPr lang="zh-CN" altLang="en-US" sz="2000" b="0" i="0" dirty="0">
                <a:solidFill>
                  <a:srgbClr val="374151"/>
                </a:solidFill>
                <a:effectLst/>
                <a:latin typeface="微软雅黑" panose="020B0503020204020204" pitchFamily="34" charset="-122"/>
                <a:ea typeface="微软雅黑" panose="020B0503020204020204" pitchFamily="34" charset="-122"/>
              </a:rPr>
              <a:t>侧边栏清晰地列出了各个书单的名称，方便读者快速浏览选择。</a:t>
            </a:r>
            <a:endParaRPr lang="en-US" altLang="zh-CN" sz="2000" b="0" i="0" dirty="0">
              <a:solidFill>
                <a:srgbClr val="374151"/>
              </a:solidFill>
              <a:effectLst/>
              <a:latin typeface="微软雅黑" panose="020B0503020204020204" pitchFamily="34" charset="-122"/>
              <a:ea typeface="微软雅黑" panose="020B0503020204020204" pitchFamily="34" charset="-122"/>
            </a:endParaRPr>
          </a:p>
          <a:p>
            <a:endParaRPr lang="en-US" altLang="zh-CN" sz="2000" b="0" i="0" dirty="0">
              <a:solidFill>
                <a:srgbClr val="374151"/>
              </a:solidFill>
              <a:effectLst/>
              <a:latin typeface="微软雅黑" panose="020B0503020204020204" pitchFamily="34" charset="-122"/>
              <a:ea typeface="微软雅黑" panose="020B0503020204020204" pitchFamily="34" charset="-122"/>
            </a:endParaRPr>
          </a:p>
          <a:p>
            <a:r>
              <a:rPr lang="zh-CN" altLang="en-US" sz="2000" b="0" i="0" dirty="0">
                <a:solidFill>
                  <a:srgbClr val="374151"/>
                </a:solidFill>
                <a:effectLst/>
                <a:latin typeface="微软雅黑" panose="020B0503020204020204" pitchFamily="34" charset="-122"/>
                <a:ea typeface="微软雅黑" panose="020B0503020204020204" pitchFamily="34" charset="-122"/>
              </a:rPr>
              <a:t>书籍展示框则展示了书籍的封面和相应的书名信息，以直观的方式呈现给读者。</a:t>
            </a:r>
            <a:endParaRPr lang="en-US" altLang="zh-CN" sz="2000" b="0" i="0" dirty="0">
              <a:solidFill>
                <a:srgbClr val="37415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1048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610</Words>
  <Application>Microsoft Office PowerPoint</Application>
  <PresentationFormat>宽屏</PresentationFormat>
  <Paragraphs>54</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-apple-system</vt:lpstr>
      <vt:lpstr>等线</vt:lpstr>
      <vt:lpstr>等线 Light</vt:lpstr>
      <vt:lpstr>微软雅黑</vt:lpstr>
      <vt:lpstr>Arial</vt:lpstr>
      <vt:lpstr>Office 主题​​</vt:lpstr>
      <vt:lpstr>书单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 C</dc:creator>
  <cp:lastModifiedBy>A C</cp:lastModifiedBy>
  <cp:revision>12</cp:revision>
  <dcterms:created xsi:type="dcterms:W3CDTF">2023-06-13T16:31:56Z</dcterms:created>
  <dcterms:modified xsi:type="dcterms:W3CDTF">2023-06-15T12:22:34Z</dcterms:modified>
</cp:coreProperties>
</file>